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333" r:id="rId6"/>
    <p:sldId id="327" r:id="rId7"/>
    <p:sldId id="329" r:id="rId8"/>
    <p:sldId id="339" r:id="rId9"/>
    <p:sldId id="328" r:id="rId10"/>
    <p:sldId id="337" r:id="rId11"/>
    <p:sldId id="330" r:id="rId12"/>
    <p:sldId id="331" r:id="rId13"/>
    <p:sldId id="320" r:id="rId14"/>
    <p:sldId id="332" r:id="rId15"/>
    <p:sldId id="334" r:id="rId16"/>
    <p:sldId id="335" r:id="rId17"/>
    <p:sldId id="321" r:id="rId18"/>
    <p:sldId id="336" r:id="rId19"/>
    <p:sldId id="338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0AF49"/>
    <a:srgbClr val="0C7EC4"/>
    <a:srgbClr val="99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E8B5F-D968-451D-87BD-C1CEDAE10A7E}" v="2" dt="2024-05-29T19:18:27.910"/>
    <p1510:client id="{189BF5FF-1B9D-43B0-8FF8-50A9171C3B2E}" v="15" dt="2024-05-29T14:20:29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Sugayan" userId="3982b4d4-9ef4-4b8b-a204-af082ab87c4b" providerId="ADAL" clId="{123E8B5F-D968-451D-87BD-C1CEDAE10A7E}"/>
    <pc:docChg chg="undo custSel addSld delSld modSld">
      <pc:chgData name="Lauren Sugayan" userId="3982b4d4-9ef4-4b8b-a204-af082ab87c4b" providerId="ADAL" clId="{123E8B5F-D968-451D-87BD-C1CEDAE10A7E}" dt="2024-05-30T00:31:21.786" v="5219" actId="20577"/>
      <pc:docMkLst>
        <pc:docMk/>
      </pc:docMkLst>
      <pc:sldChg chg="modSp mod">
        <pc:chgData name="Lauren Sugayan" userId="3982b4d4-9ef4-4b8b-a204-af082ab87c4b" providerId="ADAL" clId="{123E8B5F-D968-451D-87BD-C1CEDAE10A7E}" dt="2024-05-29T17:40:24.892" v="4343" actId="20577"/>
        <pc:sldMkLst>
          <pc:docMk/>
          <pc:sldMk cId="871846303" sldId="321"/>
        </pc:sldMkLst>
        <pc:spChg chg="mod">
          <ac:chgData name="Lauren Sugayan" userId="3982b4d4-9ef4-4b8b-a204-af082ab87c4b" providerId="ADAL" clId="{123E8B5F-D968-451D-87BD-C1CEDAE10A7E}" dt="2024-05-29T17:40:24.892" v="4343" actId="20577"/>
          <ac:spMkLst>
            <pc:docMk/>
            <pc:sldMk cId="871846303" sldId="321"/>
            <ac:spMk id="7" creationId="{DB1F4161-FBFA-781C-473F-53390E2ED2B8}"/>
          </ac:spMkLst>
        </pc:spChg>
      </pc:sldChg>
      <pc:sldChg chg="addSp delSp modSp del mod">
        <pc:chgData name="Lauren Sugayan" userId="3982b4d4-9ef4-4b8b-a204-af082ab87c4b" providerId="ADAL" clId="{123E8B5F-D968-451D-87BD-C1CEDAE10A7E}" dt="2024-05-30T00:18:49.874" v="5009" actId="2696"/>
        <pc:sldMkLst>
          <pc:docMk/>
          <pc:sldMk cId="1095941895" sldId="322"/>
        </pc:sldMkLst>
        <pc:spChg chg="add del mod">
          <ac:chgData name="Lauren Sugayan" userId="3982b4d4-9ef4-4b8b-a204-af082ab87c4b" providerId="ADAL" clId="{123E8B5F-D968-451D-87BD-C1CEDAE10A7E}" dt="2024-05-29T17:45:18.227" v="4346" actId="20577"/>
          <ac:spMkLst>
            <pc:docMk/>
            <pc:sldMk cId="1095941895" sldId="322"/>
            <ac:spMk id="2" creationId="{36EEE8A8-6451-3613-EB99-4B0DAC5222FA}"/>
          </ac:spMkLst>
        </pc:spChg>
      </pc:sldChg>
      <pc:sldChg chg="modSp mod modNotesTx">
        <pc:chgData name="Lauren Sugayan" userId="3982b4d4-9ef4-4b8b-a204-af082ab87c4b" providerId="ADAL" clId="{123E8B5F-D968-451D-87BD-C1CEDAE10A7E}" dt="2024-05-29T18:30:55.630" v="4535" actId="20577"/>
        <pc:sldMkLst>
          <pc:docMk/>
          <pc:sldMk cId="4266846895" sldId="327"/>
        </pc:sldMkLst>
        <pc:spChg chg="mod">
          <ac:chgData name="Lauren Sugayan" userId="3982b4d4-9ef4-4b8b-a204-af082ab87c4b" providerId="ADAL" clId="{123E8B5F-D968-451D-87BD-C1CEDAE10A7E}" dt="2024-05-29T16:22:50.726" v="422" actId="20577"/>
          <ac:spMkLst>
            <pc:docMk/>
            <pc:sldMk cId="4266846895" sldId="327"/>
            <ac:spMk id="2" creationId="{36EEE8A8-6451-3613-EB99-4B0DAC5222FA}"/>
          </ac:spMkLst>
        </pc:spChg>
      </pc:sldChg>
      <pc:sldChg chg="modSp mod modNotesTx">
        <pc:chgData name="Lauren Sugayan" userId="3982b4d4-9ef4-4b8b-a204-af082ab87c4b" providerId="ADAL" clId="{123E8B5F-D968-451D-87BD-C1CEDAE10A7E}" dt="2024-05-29T18:40:35.246" v="4867" actId="20577"/>
        <pc:sldMkLst>
          <pc:docMk/>
          <pc:sldMk cId="50238723" sldId="328"/>
        </pc:sldMkLst>
        <pc:spChg chg="mod">
          <ac:chgData name="Lauren Sugayan" userId="3982b4d4-9ef4-4b8b-a204-af082ab87c4b" providerId="ADAL" clId="{123E8B5F-D968-451D-87BD-C1CEDAE10A7E}" dt="2024-05-29T18:38:25.480" v="4637" actId="20577"/>
          <ac:spMkLst>
            <pc:docMk/>
            <pc:sldMk cId="50238723" sldId="328"/>
            <ac:spMk id="2" creationId="{36EEE8A8-6451-3613-EB99-4B0DAC5222FA}"/>
          </ac:spMkLst>
        </pc:spChg>
      </pc:sldChg>
      <pc:sldChg chg="modSp mod modNotesTx">
        <pc:chgData name="Lauren Sugayan" userId="3982b4d4-9ef4-4b8b-a204-af082ab87c4b" providerId="ADAL" clId="{123E8B5F-D968-451D-87BD-C1CEDAE10A7E}" dt="2024-05-30T00:01:30.204" v="4926" actId="20577"/>
        <pc:sldMkLst>
          <pc:docMk/>
          <pc:sldMk cId="2352587040" sldId="329"/>
        </pc:sldMkLst>
        <pc:spChg chg="mod">
          <ac:chgData name="Lauren Sugayan" userId="3982b4d4-9ef4-4b8b-a204-af082ab87c4b" providerId="ADAL" clId="{123E8B5F-D968-451D-87BD-C1CEDAE10A7E}" dt="2024-05-29T16:38:24.082" v="810" actId="20577"/>
          <ac:spMkLst>
            <pc:docMk/>
            <pc:sldMk cId="2352587040" sldId="329"/>
            <ac:spMk id="2" creationId="{36EEE8A8-6451-3613-EB99-4B0DAC5222FA}"/>
          </ac:spMkLst>
        </pc:spChg>
        <pc:spChg chg="mod">
          <ac:chgData name="Lauren Sugayan" userId="3982b4d4-9ef4-4b8b-a204-af082ab87c4b" providerId="ADAL" clId="{123E8B5F-D968-451D-87BD-C1CEDAE10A7E}" dt="2024-05-30T00:01:30.204" v="4926" actId="20577"/>
          <ac:spMkLst>
            <pc:docMk/>
            <pc:sldMk cId="2352587040" sldId="329"/>
            <ac:spMk id="3" creationId="{A7E76BAE-D1CB-6B9E-5CBC-DDDB16EE3F25}"/>
          </ac:spMkLst>
        </pc:spChg>
        <pc:spChg chg="mod">
          <ac:chgData name="Lauren Sugayan" userId="3982b4d4-9ef4-4b8b-a204-af082ab87c4b" providerId="ADAL" clId="{123E8B5F-D968-451D-87BD-C1CEDAE10A7E}" dt="2024-05-29T16:38:51.323" v="834" actId="20577"/>
          <ac:spMkLst>
            <pc:docMk/>
            <pc:sldMk cId="2352587040" sldId="329"/>
            <ac:spMk id="7" creationId="{B52F1BC0-C97C-24B1-22C1-4BF3B4208E0A}"/>
          </ac:spMkLst>
        </pc:spChg>
      </pc:sldChg>
      <pc:sldChg chg="modSp mod">
        <pc:chgData name="Lauren Sugayan" userId="3982b4d4-9ef4-4b8b-a204-af082ab87c4b" providerId="ADAL" clId="{123E8B5F-D968-451D-87BD-C1CEDAE10A7E}" dt="2024-05-30T00:07:19.770" v="4947" actId="20577"/>
        <pc:sldMkLst>
          <pc:docMk/>
          <pc:sldMk cId="818899286" sldId="330"/>
        </pc:sldMkLst>
        <pc:spChg chg="mod">
          <ac:chgData name="Lauren Sugayan" userId="3982b4d4-9ef4-4b8b-a204-af082ab87c4b" providerId="ADAL" clId="{123E8B5F-D968-451D-87BD-C1CEDAE10A7E}" dt="2024-05-30T00:07:19.770" v="4947" actId="20577"/>
          <ac:spMkLst>
            <pc:docMk/>
            <pc:sldMk cId="818899286" sldId="330"/>
            <ac:spMk id="2" creationId="{36EEE8A8-6451-3613-EB99-4B0DAC5222FA}"/>
          </ac:spMkLst>
        </pc:spChg>
      </pc:sldChg>
      <pc:sldChg chg="modNotesTx">
        <pc:chgData name="Lauren Sugayan" userId="3982b4d4-9ef4-4b8b-a204-af082ab87c4b" providerId="ADAL" clId="{123E8B5F-D968-451D-87BD-C1CEDAE10A7E}" dt="2024-05-29T19:30:51.620" v="4915" actId="20577"/>
        <pc:sldMkLst>
          <pc:docMk/>
          <pc:sldMk cId="2410015470" sldId="332"/>
        </pc:sldMkLst>
      </pc:sldChg>
      <pc:sldChg chg="modNotesTx">
        <pc:chgData name="Lauren Sugayan" userId="3982b4d4-9ef4-4b8b-a204-af082ab87c4b" providerId="ADAL" clId="{123E8B5F-D968-451D-87BD-C1CEDAE10A7E}" dt="2024-05-29T19:30:58.815" v="4916" actId="20577"/>
        <pc:sldMkLst>
          <pc:docMk/>
          <pc:sldMk cId="3327492843" sldId="334"/>
        </pc:sldMkLst>
      </pc:sldChg>
      <pc:sldChg chg="addSp delSp modSp mod modNotesTx">
        <pc:chgData name="Lauren Sugayan" userId="3982b4d4-9ef4-4b8b-a204-af082ab87c4b" providerId="ADAL" clId="{123E8B5F-D968-451D-87BD-C1CEDAE10A7E}" dt="2024-05-29T19:43:08.844" v="4924" actId="1076"/>
        <pc:sldMkLst>
          <pc:docMk/>
          <pc:sldMk cId="3654754188" sldId="335"/>
        </pc:sldMkLst>
        <pc:picChg chg="add mod">
          <ac:chgData name="Lauren Sugayan" userId="3982b4d4-9ef4-4b8b-a204-af082ab87c4b" providerId="ADAL" clId="{123E8B5F-D968-451D-87BD-C1CEDAE10A7E}" dt="2024-05-29T19:43:08.844" v="4924" actId="1076"/>
          <ac:picMkLst>
            <pc:docMk/>
            <pc:sldMk cId="3654754188" sldId="335"/>
            <ac:picMk id="3" creationId="{A9D9D97F-2811-0326-C35F-422319245F51}"/>
          </ac:picMkLst>
        </pc:picChg>
        <pc:picChg chg="del">
          <ac:chgData name="Lauren Sugayan" userId="3982b4d4-9ef4-4b8b-a204-af082ab87c4b" providerId="ADAL" clId="{123E8B5F-D968-451D-87BD-C1CEDAE10A7E}" dt="2024-05-29T19:42:46.738" v="4918" actId="478"/>
          <ac:picMkLst>
            <pc:docMk/>
            <pc:sldMk cId="3654754188" sldId="335"/>
            <ac:picMk id="4" creationId="{4B78C34F-CECB-6CBA-3FA4-1D4755BB2604}"/>
          </ac:picMkLst>
        </pc:picChg>
      </pc:sldChg>
      <pc:sldChg chg="modSp mod">
        <pc:chgData name="Lauren Sugayan" userId="3982b4d4-9ef4-4b8b-a204-af082ab87c4b" providerId="ADAL" clId="{123E8B5F-D968-451D-87BD-C1CEDAE10A7E}" dt="2024-05-30T00:20:22.629" v="5145" actId="20577"/>
        <pc:sldMkLst>
          <pc:docMk/>
          <pc:sldMk cId="822775660" sldId="336"/>
        </pc:sldMkLst>
        <pc:graphicFrameChg chg="mod modGraphic">
          <ac:chgData name="Lauren Sugayan" userId="3982b4d4-9ef4-4b8b-a204-af082ab87c4b" providerId="ADAL" clId="{123E8B5F-D968-451D-87BD-C1CEDAE10A7E}" dt="2024-05-30T00:20:22.629" v="5145" actId="20577"/>
          <ac:graphicFrameMkLst>
            <pc:docMk/>
            <pc:sldMk cId="822775660" sldId="336"/>
            <ac:graphicFrameMk id="3" creationId="{66AED32D-4D69-20B6-13CE-2A5E1CDD1CE3}"/>
          </ac:graphicFrameMkLst>
        </pc:graphicFrameChg>
      </pc:sldChg>
      <pc:sldChg chg="delSp modSp add mod modNotesTx">
        <pc:chgData name="Lauren Sugayan" userId="3982b4d4-9ef4-4b8b-a204-af082ab87c4b" providerId="ADAL" clId="{123E8B5F-D968-451D-87BD-C1CEDAE10A7E}" dt="2024-05-30T00:31:21.786" v="5219" actId="20577"/>
        <pc:sldMkLst>
          <pc:docMk/>
          <pc:sldMk cId="2738099750" sldId="337"/>
        </pc:sldMkLst>
        <pc:spChg chg="mod">
          <ac:chgData name="Lauren Sugayan" userId="3982b4d4-9ef4-4b8b-a204-af082ab87c4b" providerId="ADAL" clId="{123E8B5F-D968-451D-87BD-C1CEDAE10A7E}" dt="2024-05-30T00:31:21.786" v="5219" actId="20577"/>
          <ac:spMkLst>
            <pc:docMk/>
            <pc:sldMk cId="2738099750" sldId="337"/>
            <ac:spMk id="2" creationId="{36EEE8A8-6451-3613-EB99-4B0DAC5222FA}"/>
          </ac:spMkLst>
        </pc:spChg>
        <pc:picChg chg="del">
          <ac:chgData name="Lauren Sugayan" userId="3982b4d4-9ef4-4b8b-a204-af082ab87c4b" providerId="ADAL" clId="{123E8B5F-D968-451D-87BD-C1CEDAE10A7E}" dt="2024-05-29T17:07:29.120" v="2864" actId="478"/>
          <ac:picMkLst>
            <pc:docMk/>
            <pc:sldMk cId="2738099750" sldId="337"/>
            <ac:picMk id="3" creationId="{4D08C0E8-E898-9EF7-ECAF-860949BC563B}"/>
          </ac:picMkLst>
        </pc:picChg>
      </pc:sldChg>
      <pc:sldChg chg="modSp add mod">
        <pc:chgData name="Lauren Sugayan" userId="3982b4d4-9ef4-4b8b-a204-af082ab87c4b" providerId="ADAL" clId="{123E8B5F-D968-451D-87BD-C1CEDAE10A7E}" dt="2024-05-29T17:47:47.937" v="4515" actId="20577"/>
        <pc:sldMkLst>
          <pc:docMk/>
          <pc:sldMk cId="262766121" sldId="338"/>
        </pc:sldMkLst>
        <pc:spChg chg="mod">
          <ac:chgData name="Lauren Sugayan" userId="3982b4d4-9ef4-4b8b-a204-af082ab87c4b" providerId="ADAL" clId="{123E8B5F-D968-451D-87BD-C1CEDAE10A7E}" dt="2024-05-29T17:47:47.937" v="4515" actId="20577"/>
          <ac:spMkLst>
            <pc:docMk/>
            <pc:sldMk cId="262766121" sldId="338"/>
            <ac:spMk id="2" creationId="{36EEE8A8-6451-3613-EB99-4B0DAC5222FA}"/>
          </ac:spMkLst>
        </pc:spChg>
        <pc:spChg chg="mod">
          <ac:chgData name="Lauren Sugayan" userId="3982b4d4-9ef4-4b8b-a204-af082ab87c4b" providerId="ADAL" clId="{123E8B5F-D968-451D-87BD-C1CEDAE10A7E}" dt="2024-05-29T17:45:47.628" v="4371" actId="20577"/>
          <ac:spMkLst>
            <pc:docMk/>
            <pc:sldMk cId="262766121" sldId="338"/>
            <ac:spMk id="6" creationId="{00000000-0000-0000-0000-000000000000}"/>
          </ac:spMkLst>
        </pc:spChg>
      </pc:sldChg>
      <pc:sldChg chg="addSp delSp modSp add mod modNotesTx">
        <pc:chgData name="Lauren Sugayan" userId="3982b4d4-9ef4-4b8b-a204-af082ab87c4b" providerId="ADAL" clId="{123E8B5F-D968-451D-87BD-C1CEDAE10A7E}" dt="2024-05-29T17:52:29.142" v="4533" actId="1076"/>
        <pc:sldMkLst>
          <pc:docMk/>
          <pc:sldMk cId="3783926704" sldId="339"/>
        </pc:sldMkLst>
        <pc:spChg chg="del">
          <ac:chgData name="Lauren Sugayan" userId="3982b4d4-9ef4-4b8b-a204-af082ab87c4b" providerId="ADAL" clId="{123E8B5F-D968-451D-87BD-C1CEDAE10A7E}" dt="2024-05-29T17:51:28.654" v="4518" actId="478"/>
          <ac:spMkLst>
            <pc:docMk/>
            <pc:sldMk cId="3783926704" sldId="339"/>
            <ac:spMk id="2" creationId="{36EEE8A8-6451-3613-EB99-4B0DAC5222FA}"/>
          </ac:spMkLst>
        </pc:spChg>
        <pc:spChg chg="del">
          <ac:chgData name="Lauren Sugayan" userId="3982b4d4-9ef4-4b8b-a204-af082ab87c4b" providerId="ADAL" clId="{123E8B5F-D968-451D-87BD-C1CEDAE10A7E}" dt="2024-05-29T17:51:33.526" v="4519" actId="478"/>
          <ac:spMkLst>
            <pc:docMk/>
            <pc:sldMk cId="3783926704" sldId="339"/>
            <ac:spMk id="3" creationId="{A7E76BAE-D1CB-6B9E-5CBC-DDDB16EE3F25}"/>
          </ac:spMkLst>
        </pc:spChg>
        <pc:spChg chg="del">
          <ac:chgData name="Lauren Sugayan" userId="3982b4d4-9ef4-4b8b-a204-af082ab87c4b" providerId="ADAL" clId="{123E8B5F-D968-451D-87BD-C1CEDAE10A7E}" dt="2024-05-29T17:52:07.631" v="4529" actId="478"/>
          <ac:spMkLst>
            <pc:docMk/>
            <pc:sldMk cId="3783926704" sldId="339"/>
            <ac:spMk id="7" creationId="{B52F1BC0-C97C-24B1-22C1-4BF3B4208E0A}"/>
          </ac:spMkLst>
        </pc:spChg>
        <pc:spChg chg="add del">
          <ac:chgData name="Lauren Sugayan" userId="3982b4d4-9ef4-4b8b-a204-af082ab87c4b" providerId="ADAL" clId="{123E8B5F-D968-451D-87BD-C1CEDAE10A7E}" dt="2024-05-29T17:51:38.728" v="4521" actId="478"/>
          <ac:spMkLst>
            <pc:docMk/>
            <pc:sldMk cId="3783926704" sldId="339"/>
            <ac:spMk id="8" creationId="{1F5386DE-BAB9-2EA1-C695-F635F6B5AA2D}"/>
          </ac:spMkLst>
        </pc:spChg>
        <pc:picChg chg="add mod">
          <ac:chgData name="Lauren Sugayan" userId="3982b4d4-9ef4-4b8b-a204-af082ab87c4b" providerId="ADAL" clId="{123E8B5F-D968-451D-87BD-C1CEDAE10A7E}" dt="2024-05-29T17:52:29.142" v="4533" actId="1076"/>
          <ac:picMkLst>
            <pc:docMk/>
            <pc:sldMk cId="3783926704" sldId="339"/>
            <ac:picMk id="10" creationId="{DD5C50BD-B0EA-447E-4EB3-BE191BC91FF8}"/>
          </ac:picMkLst>
        </pc:picChg>
        <pc:picChg chg="del">
          <ac:chgData name="Lauren Sugayan" userId="3982b4d4-9ef4-4b8b-a204-af082ab87c4b" providerId="ADAL" clId="{123E8B5F-D968-451D-87BD-C1CEDAE10A7E}" dt="2024-05-29T17:51:22.521" v="4517" actId="478"/>
          <ac:picMkLst>
            <pc:docMk/>
            <pc:sldMk cId="3783926704" sldId="339"/>
            <ac:picMk id="12" creationId="{593B2533-E256-B0E7-7678-5AC71096D4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B057687-320C-44EA-AAD0-1352649C1218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BCB3C3-24E9-46EB-9A1E-5311A83A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42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0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4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8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96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88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9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5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1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9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0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30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9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19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5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583B-88D4-4EC2-BEC8-7E071C31216C}" type="datetime1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E5FC-81A6-409D-9E16-7C340FCF0454}" type="datetime1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A186-98F4-4567-944A-4C4F61ACB65C}" type="datetime1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6C0-1EC1-4C03-B1BB-D6FBA544B28A}" type="datetime1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8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61FD-442E-44FE-9D5E-876B062743E9}" type="datetime1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8E06-6844-4488-8CBC-2F09B61CDFA5}" type="datetime1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7A7F-C9EF-4F99-B925-E90BA53D66F2}" type="datetime1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9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5481" y="6512017"/>
            <a:ext cx="8292353" cy="365125"/>
          </a:xfr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69963"/>
            <a:ext cx="12192000" cy="10030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82" y="365125"/>
            <a:ext cx="9323294" cy="80925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10107709" y="64349"/>
            <a:ext cx="1371600" cy="14264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081" y="132006"/>
            <a:ext cx="1342774" cy="132027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68237"/>
            <a:ext cx="178023" cy="10030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551314"/>
            <a:ext cx="12192000" cy="182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331391" y="6402524"/>
            <a:ext cx="591671" cy="4554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7089" y="6516458"/>
            <a:ext cx="82027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C1524CC-978E-4372-BE88-712058D1E9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331390" y="6399330"/>
            <a:ext cx="591671" cy="1552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85483" y="1604963"/>
            <a:ext cx="11358282" cy="4657953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Wingdings" panose="05000000000000000000" pitchFamily="2" charset="2"/>
              <a:buChar char="§"/>
              <a:defRPr kern="4000" spc="0" baseline="0">
                <a:latin typeface="Century Gothic" panose="020B0502020202020204" pitchFamily="34" charset="0"/>
              </a:defRPr>
            </a:lvl1pPr>
            <a:lvl2pPr marL="1030288" indent="-339725">
              <a:lnSpc>
                <a:spcPct val="100000"/>
              </a:lnSpc>
              <a:defRPr kern="4000" spc="0" baseline="0">
                <a:latin typeface="Century Gothic" panose="020B0502020202020204" pitchFamily="34" charset="0"/>
              </a:defRPr>
            </a:lvl2pPr>
            <a:lvl3pPr marL="1604963" indent="-346075">
              <a:lnSpc>
                <a:spcPct val="100000"/>
              </a:lnSpc>
              <a:buFont typeface="Century Gothic" panose="020B0502020202020204" pitchFamily="34" charset="0"/>
              <a:buChar char="−"/>
              <a:defRPr kern="4000" spc="0" baseline="0">
                <a:latin typeface="Century Gothic" panose="020B0502020202020204" pitchFamily="34" charset="0"/>
              </a:defRPr>
            </a:lvl3pPr>
            <a:lvl4pPr marL="2062163" indent="-346075">
              <a:lnSpc>
                <a:spcPct val="100000"/>
              </a:lnSpc>
              <a:buFont typeface="Courier New" panose="02070309020205020404" pitchFamily="49" charset="0"/>
              <a:buChar char="o"/>
              <a:defRPr kern="4000" spc="0" baseline="0">
                <a:latin typeface="Century Gothic" panose="020B0502020202020204" pitchFamily="34" charset="0"/>
              </a:defRPr>
            </a:lvl4pPr>
            <a:lvl5pPr marL="2627313" indent="-336550">
              <a:lnSpc>
                <a:spcPct val="100000"/>
              </a:lnSpc>
              <a:defRPr kern="4000" spc="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31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C24-6B07-42E6-ACE3-8E4780D4180F}" type="datetime1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6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CBF-D2B1-4F68-BB94-1C9417BBED8F}" type="datetime1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4727-8BBE-411B-A3F8-5566D384EB26}" type="datetime1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0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2B47C-8358-4AB7-B695-A1E968243C16}" type="datetime1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24CC-978E-4372-BE88-712058D1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74017"/>
            <a:ext cx="12192000" cy="4221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00337" y="4237249"/>
            <a:ext cx="4778074" cy="51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096" y="2923309"/>
            <a:ext cx="11012556" cy="1365108"/>
          </a:xfrm>
        </p:spPr>
        <p:txBody>
          <a:bodyPr anchor="ctr">
            <a:norm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entury Gothic"/>
                <a:ea typeface="Calibri" panose="020F0502020204030204" pitchFamily="34" charset="0"/>
              </a:rPr>
              <a:t>Fiscal Year 2024-25 Mid-Cycle Budget</a:t>
            </a:r>
            <a:endParaRPr lang="en-US" sz="3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43605"/>
            <a:ext cx="9144000" cy="168925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By: Lauren Sugayan, Assistant City Manager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City Council Meeting | May 29,2024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399" y="6330304"/>
            <a:ext cx="2743200" cy="365125"/>
          </a:xfrm>
        </p:spPr>
        <p:txBody>
          <a:bodyPr/>
          <a:lstStyle/>
          <a:p>
            <a:fld id="{DC1524CC-978E-4372-BE88-712058D1E98F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235" y="395309"/>
            <a:ext cx="1821529" cy="17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6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DISCUSSION - ARPA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89F304-D5E0-218F-2027-1B5B2F52F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74967"/>
              </p:ext>
            </p:extLst>
          </p:nvPr>
        </p:nvGraphicFramePr>
        <p:xfrm>
          <a:off x="440125" y="2385381"/>
          <a:ext cx="10865224" cy="3328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612">
                  <a:extLst>
                    <a:ext uri="{9D8B030D-6E8A-4147-A177-3AD203B41FA5}">
                      <a16:colId xmlns:a16="http://schemas.microsoft.com/office/drawing/2014/main" val="3846147542"/>
                    </a:ext>
                  </a:extLst>
                </a:gridCol>
                <a:gridCol w="5432612">
                  <a:extLst>
                    <a:ext uri="{9D8B030D-6E8A-4147-A177-3AD203B41FA5}">
                      <a16:colId xmlns:a16="http://schemas.microsoft.com/office/drawing/2014/main" val="4070639188"/>
                    </a:ext>
                  </a:extLst>
                </a:gridCol>
              </a:tblGrid>
              <a:tr h="34970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Short Term, High Visibility Wins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Additional Requests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75703"/>
                  </a:ext>
                </a:extLst>
              </a:tr>
              <a:tr h="293178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More communication to residents (with an emphasis on more social media and videos)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Hold events in each sector of the community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Community clean-ups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“Coffee and Conversation” events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Increase lights on the streets off of Main Street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City banner program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Plant trees with volunteers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+mn-lt"/>
                        </a:rPr>
                        <a:t>Repairs to Mountain View Park basketball court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+mn-lt"/>
                        </a:rPr>
                        <a:t>Public Utility Art program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+mn-lt"/>
                        </a:rPr>
                        <a:t>Historical walking tour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+mn-lt"/>
                        </a:rPr>
                        <a:t>Public engagement for EPA grant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513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107C7A-BF12-AA33-2CAD-D85FEDA15AFB}"/>
              </a:ext>
            </a:extLst>
          </p:cNvPr>
          <p:cNvSpPr txBox="1"/>
          <p:nvPr/>
        </p:nvSpPr>
        <p:spPr>
          <a:xfrm>
            <a:off x="337857" y="1904815"/>
            <a:ext cx="1120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Recommendation: </a:t>
            </a:r>
            <a:r>
              <a:rPr lang="en-US" sz="2000" b="1" dirty="0">
                <a:latin typeface="Century Gothic" panose="020B0502020202020204" pitchFamily="34" charset="0"/>
              </a:rPr>
              <a:t>Allocate remaining $172,731 to Council’s short term projects list:</a:t>
            </a:r>
          </a:p>
        </p:txBody>
      </p:sp>
    </p:spTree>
    <p:extLst>
      <p:ext uri="{BB962C8B-B14F-4D97-AF65-F5344CB8AC3E}">
        <p14:creationId xmlns:p14="http://schemas.microsoft.com/office/powerpoint/2010/main" val="385648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DISCUSSION – Revenue Adjustments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62EECE-5A73-A0CB-2F82-C35C622EC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813530"/>
              </p:ext>
            </p:extLst>
          </p:nvPr>
        </p:nvGraphicFramePr>
        <p:xfrm>
          <a:off x="2454442" y="1352922"/>
          <a:ext cx="6989345" cy="5091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617">
                  <a:extLst>
                    <a:ext uri="{9D8B030D-6E8A-4147-A177-3AD203B41FA5}">
                      <a16:colId xmlns:a16="http://schemas.microsoft.com/office/drawing/2014/main" val="283507489"/>
                    </a:ext>
                  </a:extLst>
                </a:gridCol>
                <a:gridCol w="3868728">
                  <a:extLst>
                    <a:ext uri="{9D8B030D-6E8A-4147-A177-3AD203B41FA5}">
                      <a16:colId xmlns:a16="http://schemas.microsoft.com/office/drawing/2014/main" val="67777044"/>
                    </a:ext>
                  </a:extLst>
                </a:gridCol>
              </a:tblGrid>
              <a:tr h="320503">
                <a:tc>
                  <a:txBody>
                    <a:bodyPr/>
                    <a:lstStyle/>
                    <a:p>
                      <a:r>
                        <a:rPr lang="en-US" sz="1900" b="1" dirty="0"/>
                        <a:t>Revenue Category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Adjustment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93529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1900" b="1" dirty="0"/>
                        <a:t>Property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Increase by $278,500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758097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1900" b="1" dirty="0"/>
                        <a:t>Sales &amp; Use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Decrease by $280,300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383199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1900" b="1" dirty="0"/>
                        <a:t>Measure X (0.50% rate)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Increase by $67,800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39264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1900" b="1" dirty="0"/>
                        <a:t>TOT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Increase by 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63543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1900" b="1" dirty="0"/>
                        <a:t>Franchise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Increase by $111,600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21634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1900" b="1" dirty="0"/>
                        <a:t>Fines and Forfeitures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Increase by $134,500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753614"/>
                  </a:ext>
                </a:extLst>
              </a:tr>
              <a:tr h="519243">
                <a:tc>
                  <a:txBody>
                    <a:bodyPr/>
                    <a:lstStyle/>
                    <a:p>
                      <a:r>
                        <a:rPr lang="en-US" sz="1900" b="1" dirty="0"/>
                        <a:t>Intergovernmental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Increase by $186,800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29613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1900" b="1" dirty="0"/>
                        <a:t>Licenses and Permits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Decrease of $105,500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979688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1900" b="1" dirty="0"/>
                        <a:t>Charges for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Decrease of $262,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212321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1900" b="1" dirty="0"/>
                        <a:t>Use of Money &amp;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Increase of $763,500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736935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1900" b="1" dirty="0"/>
                        <a:t>Other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Decrease of $270,000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255060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Revenue - $37.5M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Total Increase of $896,000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575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01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DISCUSSION – Expense Adjustments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62EECE-5A73-A0CB-2F82-C35C622EC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76456"/>
              </p:ext>
            </p:extLst>
          </p:nvPr>
        </p:nvGraphicFramePr>
        <p:xfrm>
          <a:off x="1961028" y="1527379"/>
          <a:ext cx="7916898" cy="469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7590">
                  <a:extLst>
                    <a:ext uri="{9D8B030D-6E8A-4147-A177-3AD203B41FA5}">
                      <a16:colId xmlns:a16="http://schemas.microsoft.com/office/drawing/2014/main" val="283507489"/>
                    </a:ext>
                  </a:extLst>
                </a:gridCol>
                <a:gridCol w="4129308">
                  <a:extLst>
                    <a:ext uri="{9D8B030D-6E8A-4147-A177-3AD203B41FA5}">
                      <a16:colId xmlns:a16="http://schemas.microsoft.com/office/drawing/2014/main" val="67777044"/>
                    </a:ext>
                  </a:extLst>
                </a:gridCol>
              </a:tblGrid>
              <a:tr h="320503">
                <a:tc>
                  <a:txBody>
                    <a:bodyPr/>
                    <a:lstStyle/>
                    <a:p>
                      <a:r>
                        <a:rPr lang="en-US" sz="2200" b="1" dirty="0"/>
                        <a:t>Revenue Category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Adjustments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93529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2200" b="1" dirty="0"/>
                        <a:t>General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Decrease of $55,926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758097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2200" b="1" dirty="0"/>
                        <a:t>Administrative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Decrease of $133,660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383199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2200" b="1" dirty="0"/>
                        <a:t>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Increase of $8,446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39264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2200" b="1" dirty="0"/>
                        <a:t>Public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Decrease of $36,579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63543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2200" b="1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Increase of $745,171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21634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2200" b="1" dirty="0"/>
                        <a:t>Community &amp; Economic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Increase of $127,324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753614"/>
                  </a:ext>
                </a:extLst>
              </a:tr>
              <a:tr h="519243">
                <a:tc>
                  <a:txBody>
                    <a:bodyPr/>
                    <a:lstStyle/>
                    <a:p>
                      <a:r>
                        <a:rPr lang="en-US" sz="2200" b="1" dirty="0"/>
                        <a:t>Non-Departmental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Increase of $9,202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29613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2200" b="1" dirty="0"/>
                        <a:t>Transfers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Decrease of $300,000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979688"/>
                  </a:ext>
                </a:extLst>
              </a:tr>
              <a:tr h="320503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Total Revenue $37.4M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Total Increase of $100,000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29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49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13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EAEA18-D484-C308-BA7F-3E4A880E9BDF}"/>
              </a:ext>
            </a:extLst>
          </p:cNvPr>
          <p:cNvSpPr/>
          <p:nvPr/>
        </p:nvSpPr>
        <p:spPr>
          <a:xfrm>
            <a:off x="9005637" y="2550695"/>
            <a:ext cx="421105" cy="19250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891B92-F017-DA65-A19B-6CE6B042D8B5}"/>
              </a:ext>
            </a:extLst>
          </p:cNvPr>
          <p:cNvSpPr/>
          <p:nvPr/>
        </p:nvSpPr>
        <p:spPr>
          <a:xfrm>
            <a:off x="9005637" y="2951747"/>
            <a:ext cx="421105" cy="19250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DD3D1-3B72-0DE4-1231-DD57881F7EEE}"/>
              </a:ext>
            </a:extLst>
          </p:cNvPr>
          <p:cNvSpPr/>
          <p:nvPr/>
        </p:nvSpPr>
        <p:spPr>
          <a:xfrm>
            <a:off x="9005637" y="3352799"/>
            <a:ext cx="421105" cy="192505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EA9478-8388-37AB-698A-F4FB6D95C11E}"/>
              </a:ext>
            </a:extLst>
          </p:cNvPr>
          <p:cNvSpPr txBox="1"/>
          <p:nvPr/>
        </p:nvSpPr>
        <p:spPr>
          <a:xfrm>
            <a:off x="9478526" y="2462281"/>
            <a:ext cx="173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 24 Mid-Year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54525-71C6-FD34-5014-903EC34C7077}"/>
              </a:ext>
            </a:extLst>
          </p:cNvPr>
          <p:cNvSpPr txBox="1"/>
          <p:nvPr/>
        </p:nvSpPr>
        <p:spPr>
          <a:xfrm>
            <a:off x="9478526" y="2863333"/>
            <a:ext cx="173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 25 Original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399BE-79B0-6561-4249-AEA74F94E536}"/>
              </a:ext>
            </a:extLst>
          </p:cNvPr>
          <p:cNvSpPr txBox="1"/>
          <p:nvPr/>
        </p:nvSpPr>
        <p:spPr>
          <a:xfrm>
            <a:off x="9478526" y="3264385"/>
            <a:ext cx="173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 25 Proposed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9D97F-2811-0326-C35F-422319245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2" y="406298"/>
            <a:ext cx="8225942" cy="60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5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Discussion – Budget 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F4161-FBFA-781C-473F-53390E2ED2B8}"/>
              </a:ext>
            </a:extLst>
          </p:cNvPr>
          <p:cNvSpPr txBox="1"/>
          <p:nvPr/>
        </p:nvSpPr>
        <p:spPr>
          <a:xfrm>
            <a:off x="5896971" y="2081464"/>
            <a:ext cx="603286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Expanded City Hall Office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New Dia de </a:t>
            </a:r>
            <a:r>
              <a:rPr lang="en-US" sz="2200" dirty="0" err="1">
                <a:latin typeface="Century Gothic" panose="020B0502020202020204" pitchFamily="34" charset="0"/>
              </a:rPr>
              <a:t>los</a:t>
            </a:r>
            <a:r>
              <a:rPr lang="en-US" sz="2200" dirty="0">
                <a:latin typeface="Century Gothic" panose="020B0502020202020204" pitchFamily="34" charset="0"/>
              </a:rPr>
              <a:t> Muertos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Revamped Fall pumpkin patch &amp; festival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Revamped Holiday Frolic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Downtown power washing (1-2x)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Entryway and median enhancements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Sidewalk Repair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Project signage at Pine Meadows &amp; Hidden Valley Pickleball Courts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A group of people dancing in a parade&#10;&#10;Description automatically generated">
            <a:extLst>
              <a:ext uri="{FF2B5EF4-FFF2-40B4-BE49-F238E27FC236}">
                <a16:creationId xmlns:a16="http://schemas.microsoft.com/office/drawing/2014/main" id="{0DE04859-9A13-8E02-1019-DB477893E3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 t="9859" r="11793" b="7105"/>
          <a:stretch/>
        </p:blipFill>
        <p:spPr>
          <a:xfrm rot="295465">
            <a:off x="186980" y="2030120"/>
            <a:ext cx="5668366" cy="35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4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Discussion – Other Funds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AED32D-4D69-20B6-13CE-2A5E1CDD1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66224"/>
              </p:ext>
            </p:extLst>
          </p:nvPr>
        </p:nvGraphicFramePr>
        <p:xfrm>
          <a:off x="289711" y="1370287"/>
          <a:ext cx="11108602" cy="487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509">
                  <a:extLst>
                    <a:ext uri="{9D8B030D-6E8A-4147-A177-3AD203B41FA5}">
                      <a16:colId xmlns:a16="http://schemas.microsoft.com/office/drawing/2014/main" val="2261293824"/>
                    </a:ext>
                  </a:extLst>
                </a:gridCol>
                <a:gridCol w="7297093">
                  <a:extLst>
                    <a:ext uri="{9D8B030D-6E8A-4147-A177-3AD203B41FA5}">
                      <a16:colId xmlns:a16="http://schemas.microsoft.com/office/drawing/2014/main" val="3646543835"/>
                    </a:ext>
                  </a:extLst>
                </a:gridCol>
              </a:tblGrid>
              <a:tr h="438762">
                <a:tc>
                  <a:txBody>
                    <a:bodyPr/>
                    <a:lstStyle/>
                    <a:p>
                      <a:r>
                        <a:rPr lang="en-US" sz="1800" dirty="0"/>
                        <a:t>Other Funds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Adjustments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29177"/>
                  </a:ext>
                </a:extLst>
              </a:tr>
              <a:tr h="1464102">
                <a:tc>
                  <a:txBody>
                    <a:bodyPr/>
                    <a:lstStyle/>
                    <a:p>
                      <a:r>
                        <a:rPr lang="en-US" sz="1800" dirty="0"/>
                        <a:t>Water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Increases of $300,000 in UAL pension costs, $50,000 in utility costs, and $155,000 in professional services costs needed to address new water quality regulations and anticipated repair and maintenance are projected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728284"/>
                  </a:ext>
                </a:extLst>
              </a:tr>
              <a:tr h="426252">
                <a:tc>
                  <a:txBody>
                    <a:bodyPr/>
                    <a:lstStyle/>
                    <a:p>
                      <a:r>
                        <a:rPr lang="en-US" sz="1800" dirty="0"/>
                        <a:t>Parking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adjustments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904914"/>
                  </a:ext>
                </a:extLst>
              </a:tr>
              <a:tr h="1464102">
                <a:tc>
                  <a:txBody>
                    <a:bodyPr/>
                    <a:lstStyle/>
                    <a:p>
                      <a:r>
                        <a:rPr lang="en-US" sz="1800" dirty="0"/>
                        <a:t>Management Information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Increases of approximately $120,000 reflecting the reallocation of staff from the Administration program to MIS; $100,000 in software licenses; $75,000 in non-capital purchases to keep pace with the computer replacement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24228"/>
                  </a:ext>
                </a:extLst>
              </a:tr>
              <a:tr h="438762">
                <a:tc>
                  <a:txBody>
                    <a:bodyPr/>
                    <a:lstStyle/>
                    <a:p>
                      <a:r>
                        <a:rPr lang="en-US" sz="1800" dirty="0"/>
                        <a:t>Equipment Replacement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 adjustments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81988"/>
                  </a:ext>
                </a:extLst>
              </a:tr>
              <a:tr h="438762">
                <a:tc>
                  <a:txBody>
                    <a:bodyPr/>
                    <a:lstStyle/>
                    <a:p>
                      <a:r>
                        <a:rPr lang="en-US" sz="1800" dirty="0"/>
                        <a:t>Marina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 anticipated revenue from </a:t>
                      </a:r>
                      <a:r>
                        <a:rPr lang="en-US" sz="1800" dirty="0" err="1"/>
                        <a:t>Almar</a:t>
                      </a:r>
                      <a:r>
                        <a:rPr lang="en-US" sz="1800" dirty="0"/>
                        <a:t>; slight increase in rental income; anticipated decrease in professional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482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775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Next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EE8A8-6451-3613-EB99-4B0DAC5222FA}"/>
              </a:ext>
            </a:extLst>
          </p:cNvPr>
          <p:cNvSpPr txBox="1"/>
          <p:nvPr/>
        </p:nvSpPr>
        <p:spPr>
          <a:xfrm>
            <a:off x="385481" y="1665837"/>
            <a:ext cx="11311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Following input tonight, staff will return on June 26, 2024 with revisions and request adoption of the FY 2024-25 Budget. </a:t>
            </a:r>
          </a:p>
        </p:txBody>
      </p:sp>
    </p:spTree>
    <p:extLst>
      <p:ext uri="{BB962C8B-B14F-4D97-AF65-F5344CB8AC3E}">
        <p14:creationId xmlns:p14="http://schemas.microsoft.com/office/powerpoint/2010/main" val="26276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F1BC0-C97C-24B1-22C1-4BF3B4208E0A}"/>
              </a:ext>
            </a:extLst>
          </p:cNvPr>
          <p:cNvSpPr txBox="1"/>
          <p:nvPr/>
        </p:nvSpPr>
        <p:spPr>
          <a:xfrm>
            <a:off x="508309" y="1601168"/>
            <a:ext cx="609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entury Gothic" panose="020B0502020202020204" pitchFamily="34" charset="0"/>
              </a:rPr>
              <a:t>Fiscal Years 2023-2025 Council Goals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628BD-E68C-A9DC-4FBF-D2AECF81E4E8}"/>
              </a:ext>
            </a:extLst>
          </p:cNvPr>
          <p:cNvSpPr txBox="1"/>
          <p:nvPr/>
        </p:nvSpPr>
        <p:spPr>
          <a:xfrm>
            <a:off x="508309" y="2244490"/>
            <a:ext cx="7494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Staff attraction and retention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Financial sustainability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Vibrant and sustainable waterfront and marina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Strong downtown and commercial centers. </a:t>
            </a:r>
          </a:p>
        </p:txBody>
      </p:sp>
    </p:spTree>
    <p:extLst>
      <p:ext uri="{BB962C8B-B14F-4D97-AF65-F5344CB8AC3E}">
        <p14:creationId xmlns:p14="http://schemas.microsoft.com/office/powerpoint/2010/main" val="285459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EE8A8-6451-3613-EB99-4B0DAC5222FA}"/>
              </a:ext>
            </a:extLst>
          </p:cNvPr>
          <p:cNvSpPr txBox="1"/>
          <p:nvPr/>
        </p:nvSpPr>
        <p:spPr>
          <a:xfrm>
            <a:off x="170327" y="2155045"/>
            <a:ext cx="66518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$900,000 in budget cuts for FY 2023-24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Use of ARPA &amp; Reserves to balance FY 2023-24 budget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$761,600 in unanticipated budget expenses by mid-year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Draw down on fund balance: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$614,000 (including Capital)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Additional draw down: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$198,636 (marina &amp; MPNSEA MOU)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F1BC0-C97C-24B1-22C1-4BF3B4208E0A}"/>
              </a:ext>
            </a:extLst>
          </p:cNvPr>
          <p:cNvSpPr txBox="1"/>
          <p:nvPr/>
        </p:nvSpPr>
        <p:spPr>
          <a:xfrm>
            <a:off x="385482" y="1533705"/>
            <a:ext cx="82923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entury Gothic" panose="020B0502020202020204" pitchFamily="34" charset="0"/>
              </a:rPr>
              <a:t>Fiscal Year 2023-24 Budget</a:t>
            </a:r>
          </a:p>
        </p:txBody>
      </p:sp>
      <p:pic>
        <p:nvPicPr>
          <p:cNvPr id="8" name="Picture 7" descr="A collage of different seasons&#10;&#10;Description automatically generated">
            <a:extLst>
              <a:ext uri="{FF2B5EF4-FFF2-40B4-BE49-F238E27FC236}">
                <a16:creationId xmlns:a16="http://schemas.microsoft.com/office/drawing/2014/main" id="{72638053-67BD-0F90-4F8A-11B007D5EB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t="6969" r="10767" b="9022"/>
          <a:stretch/>
        </p:blipFill>
        <p:spPr>
          <a:xfrm>
            <a:off x="6624918" y="2964986"/>
            <a:ext cx="5396755" cy="33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4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EE8A8-6451-3613-EB99-4B0DAC5222FA}"/>
              </a:ext>
            </a:extLst>
          </p:cNvPr>
          <p:cNvSpPr txBox="1"/>
          <p:nvPr/>
        </p:nvSpPr>
        <p:spPr>
          <a:xfrm>
            <a:off x="108551" y="2718481"/>
            <a:ext cx="774453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entury Gothic" panose="020B0502020202020204" pitchFamily="34" charset="0"/>
              </a:rPr>
              <a:t>$1.7 million </a:t>
            </a:r>
            <a:r>
              <a:rPr lang="en-US" sz="2200" dirty="0">
                <a:latin typeface="Century Gothic" panose="020B0502020202020204" pitchFamily="34" charset="0"/>
              </a:rPr>
              <a:t>– Marina related repairs, projects, operating shortfall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entury Gothic" panose="020B0502020202020204" pitchFamily="34" charset="0"/>
              </a:rPr>
              <a:t>$250,000 </a:t>
            </a:r>
            <a:r>
              <a:rPr lang="en-US" sz="2200" dirty="0">
                <a:latin typeface="Century Gothic" panose="020B0502020202020204" pitchFamily="34" charset="0"/>
              </a:rPr>
              <a:t>– Pool heaters and improvements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entury Gothic" panose="020B0502020202020204" pitchFamily="34" charset="0"/>
              </a:rPr>
              <a:t>$243,524 </a:t>
            </a:r>
            <a:r>
              <a:rPr lang="en-US" sz="2200" dirty="0">
                <a:latin typeface="Century Gothic" panose="020B0502020202020204" pitchFamily="34" charset="0"/>
              </a:rPr>
              <a:t>– Hidden Lakes Park improvements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entury Gothic" panose="020B0502020202020204" pitchFamily="34" charset="0"/>
              </a:rPr>
              <a:t>$218,500 </a:t>
            </a:r>
            <a:r>
              <a:rPr lang="en-US" sz="2200" dirty="0">
                <a:latin typeface="Century Gothic" panose="020B0502020202020204" pitchFamily="34" charset="0"/>
              </a:rPr>
              <a:t>– Drought Management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entury Gothic" panose="020B0502020202020204" pitchFamily="34" charset="0"/>
              </a:rPr>
              <a:t>$89,136 </a:t>
            </a:r>
            <a:r>
              <a:rPr lang="en-US" sz="2200" dirty="0">
                <a:latin typeface="Century Gothic" panose="020B0502020202020204" pitchFamily="34" charset="0"/>
              </a:rPr>
              <a:t>– Salary increases for MPNSEA member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entury Gothic" panose="020B0502020202020204" pitchFamily="34" charset="0"/>
              </a:rPr>
              <a:t>$71,000 </a:t>
            </a:r>
            <a:r>
              <a:rPr lang="en-US" sz="2200" dirty="0">
                <a:latin typeface="Century Gothic" panose="020B0502020202020204" pitchFamily="34" charset="0"/>
              </a:rPr>
              <a:t>– Waterfront Field 5 improvements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F1BC0-C97C-24B1-22C1-4BF3B4208E0A}"/>
              </a:ext>
            </a:extLst>
          </p:cNvPr>
          <p:cNvSpPr txBox="1"/>
          <p:nvPr/>
        </p:nvSpPr>
        <p:spPr>
          <a:xfrm>
            <a:off x="394445" y="1685170"/>
            <a:ext cx="82923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entury Gothic" panose="020B0502020202020204" pitchFamily="34" charset="0"/>
              </a:rPr>
              <a:t>General Fund Unassigned Reserve Transfers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76BAE-D1CB-6B9E-5CBC-DDDB16EE3F25}"/>
              </a:ext>
            </a:extLst>
          </p:cNvPr>
          <p:cNvSpPr txBox="1"/>
          <p:nvPr/>
        </p:nvSpPr>
        <p:spPr>
          <a:xfrm>
            <a:off x="475126" y="2181555"/>
            <a:ext cx="8633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$2.5 million in transfers for projects since FY 2021-22</a:t>
            </a:r>
          </a:p>
        </p:txBody>
      </p:sp>
      <p:pic>
        <p:nvPicPr>
          <p:cNvPr id="12" name="Picture 11" descr="A boat on the water&#10;&#10;Description automatically generated">
            <a:extLst>
              <a:ext uri="{FF2B5EF4-FFF2-40B4-BE49-F238E27FC236}">
                <a16:creationId xmlns:a16="http://schemas.microsoft.com/office/drawing/2014/main" id="{593B2533-E256-B0E7-7678-5AC71096D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6" t="13072" r="42059" b="14118"/>
          <a:stretch/>
        </p:blipFill>
        <p:spPr>
          <a:xfrm>
            <a:off x="7649135" y="1518675"/>
            <a:ext cx="3872753" cy="49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8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 descr="A graph showing the amount of money in the reserve&#10;&#10;Description automatically generated with medium confidence">
            <a:extLst>
              <a:ext uri="{FF2B5EF4-FFF2-40B4-BE49-F238E27FC236}">
                <a16:creationId xmlns:a16="http://schemas.microsoft.com/office/drawing/2014/main" id="{DD5C50BD-B0EA-447E-4EB3-BE191BC91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87" y="1470487"/>
            <a:ext cx="8150391" cy="49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2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EE8A8-6451-3613-EB99-4B0DAC5222FA}"/>
              </a:ext>
            </a:extLst>
          </p:cNvPr>
          <p:cNvSpPr txBox="1"/>
          <p:nvPr/>
        </p:nvSpPr>
        <p:spPr>
          <a:xfrm>
            <a:off x="-99436" y="2204642"/>
            <a:ext cx="849308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$520,000 in budget cuts recommended for FY 2024-25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Core services maintained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20% Reserve Fund maintained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entury Gothic" panose="020B0502020202020204" pitchFamily="34" charset="0"/>
              </a:rPr>
              <a:t>General fund challenges: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Main cost drivers are labor, insurance and pension costs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Higher interest income is not perpetual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Revenues not rising at the pace of costs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Minimal vacancies results in less labor savings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Depletion of one-time ARPA funds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Cautious use of General Fund Unassigned Reserves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F1BC0-C97C-24B1-22C1-4BF3B4208E0A}"/>
              </a:ext>
            </a:extLst>
          </p:cNvPr>
          <p:cNvSpPr txBox="1"/>
          <p:nvPr/>
        </p:nvSpPr>
        <p:spPr>
          <a:xfrm>
            <a:off x="385482" y="1604862"/>
            <a:ext cx="82923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entury Gothic" panose="020B0502020202020204" pitchFamily="34" charset="0"/>
              </a:rPr>
              <a:t>Fiscal Year 2024-25 Balanced Budget</a:t>
            </a:r>
          </a:p>
        </p:txBody>
      </p:sp>
      <p:pic>
        <p:nvPicPr>
          <p:cNvPr id="3" name="Picture 2" descr="A blue piggy bank with a dollar sign&#10;&#10;Description automatically generated">
            <a:extLst>
              <a:ext uri="{FF2B5EF4-FFF2-40B4-BE49-F238E27FC236}">
                <a16:creationId xmlns:a16="http://schemas.microsoft.com/office/drawing/2014/main" id="{4D08C0E8-E898-9EF7-ECAF-860949BC56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10979" r="22353" b="8544"/>
          <a:stretch/>
        </p:blipFill>
        <p:spPr>
          <a:xfrm>
            <a:off x="8181222" y="2971137"/>
            <a:ext cx="3706216" cy="3160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7F2F6-C781-4919-50B1-E32E56DE7141}"/>
              </a:ext>
            </a:extLst>
          </p:cNvPr>
          <p:cNvSpPr txBox="1"/>
          <p:nvPr/>
        </p:nvSpPr>
        <p:spPr>
          <a:xfrm>
            <a:off x="9093807" y="4551254"/>
            <a:ext cx="2030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20% of Operating Funds Remains </a:t>
            </a:r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59DDA315-486D-0B26-0DF1-12F119A0E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3125" y="4059502"/>
            <a:ext cx="491752" cy="49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EE8A8-6451-3613-EB99-4B0DAC5222FA}"/>
              </a:ext>
            </a:extLst>
          </p:cNvPr>
          <p:cNvSpPr txBox="1"/>
          <p:nvPr/>
        </p:nvSpPr>
        <p:spPr>
          <a:xfrm>
            <a:off x="300789" y="2204642"/>
            <a:ext cx="92222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entury Gothic" panose="020B0502020202020204" pitchFamily="34" charset="0"/>
              </a:rPr>
              <a:t>Cost drivers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Insurance (across all funds) - $</a:t>
            </a:r>
            <a:r>
              <a:rPr lang="en-US" sz="2400" dirty="0">
                <a:latin typeface="Century Gothic" panose="020B0502020202020204" pitchFamily="34" charset="0"/>
              </a:rPr>
              <a:t>212,135 increase</a:t>
            </a:r>
            <a:endParaRPr lang="en-US" sz="2200" dirty="0">
              <a:latin typeface="Century Gothic" panose="020B0502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Pension (across all funds)- 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$693,877 increase</a:t>
            </a:r>
            <a:endParaRPr lang="en-US" sz="2200" dirty="0">
              <a:latin typeface="Century Gothic" panose="020B0502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Labor (General Fund) - $663,381 increase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Animal Control (police) - $62,801 increase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Recognition of new holidays (police) - $30,000 increase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F1BC0-C97C-24B1-22C1-4BF3B4208E0A}"/>
              </a:ext>
            </a:extLst>
          </p:cNvPr>
          <p:cNvSpPr txBox="1"/>
          <p:nvPr/>
        </p:nvSpPr>
        <p:spPr>
          <a:xfrm>
            <a:off x="385482" y="1604862"/>
            <a:ext cx="82923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entury Gothic" panose="020B0502020202020204" pitchFamily="34" charset="0"/>
              </a:rPr>
              <a:t>Fiscal Year 2024-25 Balanced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7F2F6-C781-4919-50B1-E32E56DE7141}"/>
              </a:ext>
            </a:extLst>
          </p:cNvPr>
          <p:cNvSpPr txBox="1"/>
          <p:nvPr/>
        </p:nvSpPr>
        <p:spPr>
          <a:xfrm>
            <a:off x="9093807" y="4551254"/>
            <a:ext cx="2030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20% of Operating Funds Remains </a:t>
            </a:r>
          </a:p>
        </p:txBody>
      </p: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59DDA315-486D-0B26-0DF1-12F119A0E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3125" y="4059502"/>
            <a:ext cx="491752" cy="49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9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EE8A8-6451-3613-EB99-4B0DAC5222FA}"/>
              </a:ext>
            </a:extLst>
          </p:cNvPr>
          <p:cNvSpPr txBox="1"/>
          <p:nvPr/>
        </p:nvSpPr>
        <p:spPr>
          <a:xfrm>
            <a:off x="2991044" y="2492562"/>
            <a:ext cx="84626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Strict adherence to City Council goals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Implement a multi-year forecast and a strategic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Prioritize budgeting core services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Implement a process to manage competing priorities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Cautious use of General Fund Unassigned Reserves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Revisit fiscal policies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Preserve and grow revenue streams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F1BC0-C97C-24B1-22C1-4BF3B4208E0A}"/>
              </a:ext>
            </a:extLst>
          </p:cNvPr>
          <p:cNvSpPr txBox="1"/>
          <p:nvPr/>
        </p:nvSpPr>
        <p:spPr>
          <a:xfrm>
            <a:off x="556307" y="1737045"/>
            <a:ext cx="82923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entury Gothic" panose="020B0502020202020204" pitchFamily="34" charset="0"/>
              </a:rPr>
              <a:t>Fiscal Sustainability Planning – </a:t>
            </a:r>
          </a:p>
        </p:txBody>
      </p:sp>
      <p:pic>
        <p:nvPicPr>
          <p:cNvPr id="8" name="Picture 7" descr="A blue circle with white text and a light bulb&#10;&#10;Description automatically generated">
            <a:extLst>
              <a:ext uri="{FF2B5EF4-FFF2-40B4-BE49-F238E27FC236}">
                <a16:creationId xmlns:a16="http://schemas.microsoft.com/office/drawing/2014/main" id="{6883AEEF-36F3-C238-3CCC-D779B17C6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2" t="12679" r="38987" b="33072"/>
          <a:stretch/>
        </p:blipFill>
        <p:spPr>
          <a:xfrm>
            <a:off x="636990" y="2395921"/>
            <a:ext cx="2693739" cy="27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9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F1BC0-C97C-24B1-22C1-4BF3B4208E0A}"/>
              </a:ext>
            </a:extLst>
          </p:cNvPr>
          <p:cNvSpPr txBox="1"/>
          <p:nvPr/>
        </p:nvSpPr>
        <p:spPr>
          <a:xfrm>
            <a:off x="564776" y="1835820"/>
            <a:ext cx="82923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entury Gothic" panose="020B0502020202020204" pitchFamily="34" charset="0"/>
              </a:rPr>
              <a:t>Other cities facing significant budget challenges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BE9C83-3115-A947-731B-31253A3D36C7}"/>
              </a:ext>
            </a:extLst>
          </p:cNvPr>
          <p:cNvSpPr txBox="1"/>
          <p:nvPr/>
        </p:nvSpPr>
        <p:spPr>
          <a:xfrm>
            <a:off x="3738282" y="2698194"/>
            <a:ext cx="7270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San Ramon </a:t>
            </a:r>
            <a:r>
              <a:rPr lang="en-US" sz="2400" dirty="0">
                <a:latin typeface="Century Gothic" panose="020B0502020202020204" pitchFamily="34" charset="0"/>
              </a:rPr>
              <a:t>- $14.1 million deficit next FY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Benicia</a:t>
            </a:r>
            <a:r>
              <a:rPr lang="en-US" sz="2400" dirty="0">
                <a:latin typeface="Century Gothic" panose="020B0502020202020204" pitchFamily="34" charset="0"/>
              </a:rPr>
              <a:t> - $6.5 million deficit this FY, declared a fiscal emergency, and secured two voter initiatives in March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Suisun City </a:t>
            </a:r>
            <a:r>
              <a:rPr lang="en-US" sz="2400" dirty="0">
                <a:latin typeface="Century Gothic" panose="020B0502020202020204" pitchFamily="34" charset="0"/>
              </a:rPr>
              <a:t>- $1.9 million use of reserves; now below the 20% reserve fund policy</a:t>
            </a:r>
          </a:p>
        </p:txBody>
      </p:sp>
      <p:pic>
        <p:nvPicPr>
          <p:cNvPr id="13" name="Picture 12" descr="A newspaper with a picture of mountains&#10;&#10;Description automatically generated">
            <a:extLst>
              <a:ext uri="{FF2B5EF4-FFF2-40B4-BE49-F238E27FC236}">
                <a16:creationId xmlns:a16="http://schemas.microsoft.com/office/drawing/2014/main" id="{BE344BB7-AAFB-8281-C83A-E7D672EA38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6" t="20785" r="32720" b="23791"/>
          <a:stretch/>
        </p:blipFill>
        <p:spPr>
          <a:xfrm>
            <a:off x="476635" y="2345437"/>
            <a:ext cx="3754708" cy="31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75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B52A85955A9240B9976FECA810D2A1" ma:contentTypeVersion="8" ma:contentTypeDescription="Create a new document." ma:contentTypeScope="" ma:versionID="495d74381500a7d729afc79a471bd7d8">
  <xsd:schema xmlns:xsd="http://www.w3.org/2001/XMLSchema" xmlns:xs="http://www.w3.org/2001/XMLSchema" xmlns:p="http://schemas.microsoft.com/office/2006/metadata/properties" xmlns:ns2="fcd0843a-ca91-4127-b80b-f8bf9f219b3e" targetNamespace="http://schemas.microsoft.com/office/2006/metadata/properties" ma:root="true" ma:fieldsID="a1d2e3417c8e78df3cfec9617f7db04c" ns2:_="">
    <xsd:import namespace="fcd0843a-ca91-4127-b80b-f8bf9f219b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0843a-ca91-4127-b80b-f8bf9f219b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4259CC-6521-48E3-8352-FE3225CC9C82}"/>
</file>

<file path=customXml/itemProps2.xml><?xml version="1.0" encoding="utf-8"?>
<ds:datastoreItem xmlns:ds="http://schemas.openxmlformats.org/officeDocument/2006/customXml" ds:itemID="{9C5BA656-6031-4FF3-9DAB-E763A510A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595A1-55DD-4BEE-9500-D7754EF419AA}">
  <ds:schemaRefs>
    <ds:schemaRef ds:uri="125ba67c-c059-4e7f-923e-5dfc9f739e1d"/>
    <ds:schemaRef ds:uri="3bfa4d75-5302-4d81-8c7b-dc6489ae4b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875</Words>
  <Application>Microsoft Office PowerPoint</Application>
  <PresentationFormat>Widescreen</PresentationFormat>
  <Paragraphs>188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</vt:lpstr>
      <vt:lpstr>Century Gothic</vt:lpstr>
      <vt:lpstr>Courier New</vt:lpstr>
      <vt:lpstr>Wingdings</vt:lpstr>
      <vt:lpstr>Office Theme</vt:lpstr>
      <vt:lpstr>Fiscal Year 2024-25 Mid-Cycle Budget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DISCUSSION - ARPA</vt:lpstr>
      <vt:lpstr>DISCUSSION – Revenue Adjustments</vt:lpstr>
      <vt:lpstr>DISCUSSION – Expense Adjustments</vt:lpstr>
      <vt:lpstr>PowerPoint Presentation</vt:lpstr>
      <vt:lpstr>Discussion – Budget Objectives</vt:lpstr>
      <vt:lpstr>Discussion – Other Funds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 Guidry</dc:creator>
  <cp:lastModifiedBy>Lauren Sugayan</cp:lastModifiedBy>
  <cp:revision>10</cp:revision>
  <cp:lastPrinted>2022-03-16T22:25:05Z</cp:lastPrinted>
  <dcterms:created xsi:type="dcterms:W3CDTF">2020-05-06T19:28:45Z</dcterms:created>
  <dcterms:modified xsi:type="dcterms:W3CDTF">2024-05-30T00:31:26Z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0x010100B4B52A85955A9240B9976FECA810D2A1</vt:lpwstr>
  </property>
  <property fmtid="{D5CDD505-2E9C-101B-9397-08002B2CF9AE}" pid="3" name="Order">
    <vt:r8>1535200</vt:r8>
  </property>
</Properties>
</file>