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6" r:id="rId3"/>
    <p:sldId id="297" r:id="rId4"/>
    <p:sldId id="286" r:id="rId5"/>
    <p:sldId id="298" r:id="rId6"/>
    <p:sldId id="295" r:id="rId7"/>
    <p:sldId id="294" r:id="rId8"/>
    <p:sldId id="287" r:id="rId9"/>
    <p:sldId id="296" r:id="rId10"/>
    <p:sldId id="291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3239" autoAdjust="0"/>
  </p:normalViewPr>
  <p:slideViewPr>
    <p:cSldViewPr snapToGrid="0">
      <p:cViewPr varScale="1">
        <p:scale>
          <a:sx n="93" d="100"/>
          <a:sy n="93" d="100"/>
        </p:scale>
        <p:origin x="330" y="72"/>
      </p:cViewPr>
      <p:guideLst/>
    </p:cSldViewPr>
  </p:slideViewPr>
  <p:outlineViewPr>
    <p:cViewPr>
      <p:scale>
        <a:sx n="33" d="100"/>
        <a:sy n="33" d="100"/>
      </p:scale>
      <p:origin x="0" y="-50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46" d="100"/>
          <a:sy n="46" d="100"/>
        </p:scale>
        <p:origin x="280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B057687-320C-44EA-AAD0-1352649C1218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BCB3C3-24E9-46EB-9A1E-5311A83AC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0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0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0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8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1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9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12017"/>
            <a:ext cx="8292353" cy="365125"/>
          </a:xfrm>
        </p:spPr>
        <p:txBody>
          <a:bodyPr/>
          <a:lstStyle>
            <a:lvl1pPr algn="l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69963"/>
            <a:ext cx="12192000" cy="100302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82" y="365125"/>
            <a:ext cx="9323294" cy="80925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" panose="020406040505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10107709" y="64349"/>
            <a:ext cx="1371600" cy="14264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081" y="132006"/>
            <a:ext cx="1342774" cy="132027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68237"/>
            <a:ext cx="178023" cy="10030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551314"/>
            <a:ext cx="12192000" cy="182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331391" y="6402524"/>
            <a:ext cx="591671" cy="4554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17089" y="6516458"/>
            <a:ext cx="820271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C1524CC-978E-4372-BE88-712058D1E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331390" y="6399330"/>
            <a:ext cx="591671" cy="1552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85483" y="1604963"/>
            <a:ext cx="11358282" cy="4657953"/>
          </a:xfrm>
        </p:spPr>
        <p:txBody>
          <a:bodyPr/>
          <a:lstStyle>
            <a:lvl1pPr marL="457200" indent="-457200">
              <a:lnSpc>
                <a:spcPct val="100000"/>
              </a:lnSpc>
              <a:buFont typeface="Wingdings" panose="05000000000000000000" pitchFamily="2" charset="2"/>
              <a:buChar char="§"/>
              <a:defRPr kern="4000" spc="0" baseline="0">
                <a:latin typeface="Century Gothic" panose="020B0502020202020204" pitchFamily="34" charset="0"/>
              </a:defRPr>
            </a:lvl1pPr>
            <a:lvl2pPr marL="1030288" indent="-339725">
              <a:lnSpc>
                <a:spcPct val="100000"/>
              </a:lnSpc>
              <a:defRPr kern="4000" spc="0" baseline="0">
                <a:latin typeface="Century Gothic" panose="020B0502020202020204" pitchFamily="34" charset="0"/>
              </a:defRPr>
            </a:lvl2pPr>
            <a:lvl3pPr marL="1604963" indent="-346075">
              <a:lnSpc>
                <a:spcPct val="100000"/>
              </a:lnSpc>
              <a:buFont typeface="Century Gothic" panose="020B0502020202020204" pitchFamily="34" charset="0"/>
              <a:buChar char="−"/>
              <a:defRPr kern="4000" spc="0" baseline="0">
                <a:latin typeface="Century Gothic" panose="020B0502020202020204" pitchFamily="34" charset="0"/>
              </a:defRPr>
            </a:lvl3pPr>
            <a:lvl4pPr marL="2062163" indent="-346075">
              <a:lnSpc>
                <a:spcPct val="100000"/>
              </a:lnSpc>
              <a:buFont typeface="Courier New" panose="02070309020205020404" pitchFamily="49" charset="0"/>
              <a:buChar char="o"/>
              <a:defRPr kern="4000" spc="0" baseline="0">
                <a:latin typeface="Century Gothic" panose="020B0502020202020204" pitchFamily="34" charset="0"/>
              </a:defRPr>
            </a:lvl4pPr>
            <a:lvl5pPr marL="2627313" indent="-336550">
              <a:lnSpc>
                <a:spcPct val="100000"/>
              </a:lnSpc>
              <a:defRPr kern="4000" spc="0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331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6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0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City of Martinez   |   City Council Meeting [date]   |   [title]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cass@cityofmartinez.org" TargetMode="External"/><Relationship Id="rId2" Type="http://schemas.openxmlformats.org/officeDocument/2006/relationships/hyperlink" Target="mailto:vwalker@solutions-mrg.co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481943"/>
            <a:ext cx="12192000" cy="437605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6963" y="4596760"/>
            <a:ext cx="4778074" cy="51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573" y="1826451"/>
            <a:ext cx="11674257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Alhambra Avenue Overlay District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77097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Informational Presentation</a:t>
            </a:r>
          </a:p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November 2,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235" y="395309"/>
            <a:ext cx="1821529" cy="177471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flipH="1" flipV="1">
            <a:off x="9252204" y="6721475"/>
            <a:ext cx="120396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6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AAO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5482" y="1604963"/>
            <a:ext cx="11651877" cy="4657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are happy to answer your questions now, or you can      contact us at: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Victoria Walker</a:t>
            </a:r>
            <a:r>
              <a:rPr lang="en-US" dirty="0"/>
              <a:t>, Consultant: </a:t>
            </a:r>
            <a:r>
              <a:rPr lang="en-US" dirty="0">
                <a:hlinkClick r:id="rId2"/>
              </a:rPr>
              <a:t>vwalker@solutions-mrg.com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Michael P. Cass</a:t>
            </a:r>
            <a:r>
              <a:rPr lang="en-US" dirty="0"/>
              <a:t>, Planning Manager: </a:t>
            </a:r>
            <a:r>
              <a:rPr lang="en-US" dirty="0">
                <a:hlinkClick r:id="rId3"/>
              </a:rPr>
              <a:t>mcass</a:t>
            </a:r>
            <a:r>
              <a:rPr lang="en-US">
                <a:hlinkClick r:id="rId3"/>
              </a:rPr>
              <a:t>@cityofmartinez</a:t>
            </a:r>
            <a:r>
              <a:rPr lang="en-US" dirty="0">
                <a:hlinkClick r:id="rId3"/>
              </a:rPr>
              <a:t>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568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AAO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Purpose</a:t>
            </a:r>
          </a:p>
          <a:p>
            <a:pPr lvl="0"/>
            <a:r>
              <a:rPr lang="en-US" sz="3600" dirty="0"/>
              <a:t>Background and Location</a:t>
            </a:r>
          </a:p>
          <a:p>
            <a:pPr lvl="0"/>
            <a:r>
              <a:rPr lang="en-US" sz="3600" dirty="0"/>
              <a:t>Description of AAO Provisions and Uses</a:t>
            </a:r>
          </a:p>
          <a:p>
            <a:pPr lvl="0"/>
            <a:r>
              <a:rPr lang="en-US" sz="3600" dirty="0"/>
              <a:t>Next Steps</a:t>
            </a:r>
          </a:p>
          <a:p>
            <a:pPr lvl="0"/>
            <a:r>
              <a:rPr lang="en-US" sz="3600" dirty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5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AAO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5481" y="418913"/>
            <a:ext cx="9547412" cy="809251"/>
          </a:xfrm>
        </p:spPr>
        <p:txBody>
          <a:bodyPr>
            <a:normAutofit/>
          </a:bodyPr>
          <a:lstStyle/>
          <a:p>
            <a:r>
              <a:rPr lang="en-US" dirty="0"/>
              <a:t>Purpose of AAO District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36" y="1587033"/>
            <a:ext cx="11358282" cy="465795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Revitalize and enliven the Alhambra Avenue corridor by encouraging multi-family housing development, particularly affordable housing, on underutilized properties.</a:t>
            </a:r>
          </a:p>
        </p:txBody>
      </p:sp>
    </p:spTree>
    <p:extLst>
      <p:ext uri="{BB962C8B-B14F-4D97-AF65-F5344CB8AC3E}">
        <p14:creationId xmlns:p14="http://schemas.microsoft.com/office/powerpoint/2010/main" val="118135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AAO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Draft 2023-2031 Housing Element Update (HEU) – adopted and submitted to State</a:t>
            </a:r>
          </a:p>
          <a:p>
            <a:r>
              <a:rPr lang="en-US" sz="3600" dirty="0"/>
              <a:t>State law requires the City to adopt new programs to expand opportunities and encourage new housing</a:t>
            </a:r>
          </a:p>
          <a:p>
            <a:r>
              <a:rPr lang="en-US" sz="3600" dirty="0"/>
              <a:t>Alhambra Avenue Overlay (AAO) District is one of several programs to implement the HEU</a:t>
            </a:r>
          </a:p>
          <a:p>
            <a:r>
              <a:rPr lang="en-US" sz="3600" dirty="0"/>
              <a:t>AAO must be adopted by January 31, 2024</a:t>
            </a:r>
          </a:p>
        </p:txBody>
      </p:sp>
    </p:spTree>
    <p:extLst>
      <p:ext uri="{BB962C8B-B14F-4D97-AF65-F5344CB8AC3E}">
        <p14:creationId xmlns:p14="http://schemas.microsoft.com/office/powerpoint/2010/main" val="1574906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AAO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5481" y="418913"/>
            <a:ext cx="9547412" cy="809251"/>
          </a:xfrm>
        </p:spPr>
        <p:txBody>
          <a:bodyPr>
            <a:normAutofit/>
          </a:bodyPr>
          <a:lstStyle/>
          <a:p>
            <a:r>
              <a:rPr lang="en-US" dirty="0"/>
              <a:t>AAO District Map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8560924-38B4-8453-F783-07C282B31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58549"/>
              </p:ext>
            </p:extLst>
          </p:nvPr>
        </p:nvGraphicFramePr>
        <p:xfrm>
          <a:off x="5250557" y="418913"/>
          <a:ext cx="4836729" cy="6257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663440" imgH="6034757" progId="Acrobat.Document.DC">
                  <p:embed/>
                </p:oleObj>
              </mc:Choice>
              <mc:Fallback>
                <p:oleObj name="Acrobat Document" r:id="rId2" imgW="4663440" imgH="6034757" progId="Acrobat.Document.DC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845CD620-A64C-61E9-4808-01D37AC0CB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50557" y="418913"/>
                        <a:ext cx="4836729" cy="6257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424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AAO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5481" y="403225"/>
            <a:ext cx="9323294" cy="809251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r>
              <a:rPr lang="en-US" sz="4000" dirty="0"/>
              <a:t>Description of AAO Provisions and Uses</a:t>
            </a:r>
            <a:br>
              <a:rPr lang="en-US" sz="4400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914400" lvl="1" indent="-450850">
              <a:buFont typeface="Wingdings" panose="05000000000000000000" pitchFamily="2" charset="2"/>
              <a:buChar char="§"/>
            </a:pPr>
            <a:r>
              <a:rPr lang="en-US" sz="3200" b="1" dirty="0"/>
              <a:t>Density: </a:t>
            </a:r>
            <a:r>
              <a:rPr lang="en-US" sz="3200" dirty="0"/>
              <a:t>21.5 – 43 housing units per acre</a:t>
            </a:r>
          </a:p>
          <a:p>
            <a:pPr marL="914400" lvl="1" indent="-450850">
              <a:buFont typeface="Wingdings" panose="05000000000000000000" pitchFamily="2" charset="2"/>
              <a:buChar char="§"/>
            </a:pPr>
            <a:r>
              <a:rPr lang="en-US" sz="3200" b="1" dirty="0"/>
              <a:t>Review Process: </a:t>
            </a:r>
            <a:r>
              <a:rPr lang="en-US" sz="3200" dirty="0"/>
              <a:t>“By right” stream-lined development processing</a:t>
            </a:r>
          </a:p>
          <a:p>
            <a:pPr marL="914400" lvl="1" indent="-450850">
              <a:buFont typeface="Wingdings" panose="05000000000000000000" pitchFamily="2" charset="2"/>
              <a:buChar char="§"/>
            </a:pPr>
            <a:r>
              <a:rPr lang="en-US" sz="3200" b="1" dirty="0"/>
              <a:t>Objective Standards: </a:t>
            </a:r>
            <a:r>
              <a:rPr lang="en-US" sz="3200" dirty="0"/>
              <a:t>Development standards consistent with the R-1.5 zoning district and applicable Specific Plan</a:t>
            </a:r>
            <a:endParaRPr lang="en-US" sz="3200" b="1" dirty="0"/>
          </a:p>
          <a:p>
            <a:pPr marL="914400" lvl="1" indent="-450850">
              <a:buFont typeface="Wingdings" panose="05000000000000000000" pitchFamily="2" charset="2"/>
              <a:buChar char="§"/>
            </a:pPr>
            <a:r>
              <a:rPr lang="en-US" sz="3200" b="1" dirty="0"/>
              <a:t>Parking: </a:t>
            </a:r>
            <a:r>
              <a:rPr lang="en-US" sz="3200" dirty="0"/>
              <a:t>1 parking stall per unit plus truck loading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238100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AAO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Affordability Terms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519113" lvl="1" indent="-519113">
              <a:buFont typeface="Wingdings" panose="05000000000000000000" pitchFamily="2" charset="2"/>
              <a:buChar char="§"/>
            </a:pPr>
            <a:r>
              <a:rPr lang="en-US" sz="3600" b="1" dirty="0"/>
              <a:t>Affordability: </a:t>
            </a:r>
          </a:p>
          <a:p>
            <a:pPr marL="1027113" lvl="2" indent="-339725">
              <a:buFont typeface="Arial" panose="020B0604020202020204" pitchFamily="34" charset="0"/>
              <a:buChar char="•"/>
            </a:pPr>
            <a:r>
              <a:rPr lang="en-US" sz="3600" dirty="0"/>
              <a:t>20 percent very low-income or low-income units, </a:t>
            </a:r>
            <a:r>
              <a:rPr lang="en-US" sz="3600" i="1" dirty="0"/>
              <a:t>or</a:t>
            </a:r>
          </a:p>
          <a:p>
            <a:pPr marL="1027113" lvl="2" indent="-339725">
              <a:buFont typeface="Arial" panose="020B0604020202020204" pitchFamily="34" charset="0"/>
              <a:buChar char="•"/>
            </a:pPr>
            <a:r>
              <a:rPr lang="en-US" sz="3600" dirty="0"/>
              <a:t>30 percent moderate income units</a:t>
            </a:r>
          </a:p>
          <a:p>
            <a:r>
              <a:rPr lang="en-US" sz="3600" b="1" dirty="0"/>
              <a:t>Deed Restriction:</a:t>
            </a:r>
          </a:p>
          <a:p>
            <a:pPr lvl="1"/>
            <a:r>
              <a:rPr lang="en-US" sz="3600" b="1" dirty="0"/>
              <a:t>55 years</a:t>
            </a:r>
            <a:r>
              <a:rPr lang="en-US" sz="3600" dirty="0"/>
              <a:t> for rental units</a:t>
            </a:r>
          </a:p>
          <a:p>
            <a:pPr lvl="1"/>
            <a:r>
              <a:rPr lang="en-US" sz="3600" b="1" dirty="0"/>
              <a:t>45 years </a:t>
            </a:r>
            <a:r>
              <a:rPr lang="en-US" sz="3600" dirty="0"/>
              <a:t>for owner-occupied units</a:t>
            </a:r>
          </a:p>
        </p:txBody>
      </p:sp>
    </p:spTree>
    <p:extLst>
      <p:ext uri="{BB962C8B-B14F-4D97-AF65-F5344CB8AC3E}">
        <p14:creationId xmlns:p14="http://schemas.microsoft.com/office/powerpoint/2010/main" val="39508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AAO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“By Right” Streamlined Processing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5481" y="1574140"/>
            <a:ext cx="11358282" cy="4657953"/>
          </a:xfrm>
        </p:spPr>
        <p:txBody>
          <a:bodyPr>
            <a:normAutofit/>
          </a:bodyPr>
          <a:lstStyle/>
          <a:p>
            <a:r>
              <a:rPr lang="en-US" sz="2800" dirty="0"/>
              <a:t>“By Right” Streamlined Processing Benefits:</a:t>
            </a:r>
          </a:p>
          <a:p>
            <a:endParaRPr lang="en-US" sz="1200" dirty="0"/>
          </a:p>
          <a:p>
            <a:pPr marL="1204913" lvl="1" indent="-514350">
              <a:buAutoNum type="arabicPeriod"/>
            </a:pPr>
            <a:r>
              <a:rPr lang="en-US" dirty="0"/>
              <a:t>No discretionary City review process</a:t>
            </a:r>
          </a:p>
          <a:p>
            <a:pPr marL="1204913" lvl="1" indent="-514350">
              <a:buAutoNum type="arabicPeriod"/>
            </a:pPr>
            <a:r>
              <a:rPr lang="en-US" dirty="0"/>
              <a:t>No CEQA review (California Environmental Quality Act)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Development Project qualifies if it complies with:</a:t>
            </a:r>
          </a:p>
          <a:p>
            <a:endParaRPr lang="en-US" sz="1200" dirty="0"/>
          </a:p>
          <a:p>
            <a:pPr marL="1147763" lvl="1" indent="-457200">
              <a:buAutoNum type="arabicPeriod"/>
            </a:pPr>
            <a:r>
              <a:rPr lang="en-US" dirty="0"/>
              <a:t>Affordability Standards</a:t>
            </a:r>
          </a:p>
          <a:p>
            <a:pPr marL="1147763" lvl="1" indent="-457200">
              <a:buAutoNum type="arabicPeriod"/>
            </a:pPr>
            <a:r>
              <a:rPr lang="en-US" dirty="0"/>
              <a:t>Density Standards</a:t>
            </a:r>
          </a:p>
          <a:p>
            <a:pPr marL="1147763" lvl="1" indent="-457200">
              <a:buAutoNum type="arabicPeriod"/>
            </a:pPr>
            <a:r>
              <a:rPr lang="en-US" dirty="0"/>
              <a:t>Objective Development Standards (R-1.5 zoning standards, etc.)</a:t>
            </a:r>
            <a:endParaRPr lang="en-US" sz="1200" dirty="0"/>
          </a:p>
          <a:p>
            <a:pPr marL="690563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3053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AAO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9600" b="1" dirty="0"/>
              <a:t>Planning Commission Public Hearing </a:t>
            </a:r>
            <a:r>
              <a:rPr lang="en-US" sz="9600" dirty="0"/>
              <a:t>– November 14, 2023, 7:00 p.m.</a:t>
            </a:r>
          </a:p>
          <a:p>
            <a:pPr marL="0" lvl="0" indent="0">
              <a:buNone/>
            </a:pPr>
            <a:r>
              <a:rPr lang="en-US" sz="9600" dirty="0"/>
              <a:t>Planning Commission will make a recommendation to City Council on adoption of all Housing Element Update changes and implementation programs, including adoption of the AAO District.  </a:t>
            </a:r>
          </a:p>
          <a:p>
            <a:pPr marL="0" lvl="0" indent="0">
              <a:buNone/>
            </a:pPr>
            <a:r>
              <a:rPr lang="en-US" sz="9600" dirty="0"/>
              <a:t>Public Comments welcome.</a:t>
            </a:r>
          </a:p>
          <a:p>
            <a:pPr lvl="0"/>
            <a:endParaRPr lang="en-US" sz="9600" dirty="0"/>
          </a:p>
          <a:p>
            <a:pPr lvl="0"/>
            <a:r>
              <a:rPr lang="en-US" sz="9600" b="1" dirty="0"/>
              <a:t>City Council Public Hearing </a:t>
            </a:r>
            <a:r>
              <a:rPr lang="en-US" sz="9600" dirty="0"/>
              <a:t>– December 6, 2023, 7:00 pm</a:t>
            </a:r>
          </a:p>
          <a:p>
            <a:pPr lvl="0"/>
            <a:endParaRPr lang="en-US" sz="4800" dirty="0"/>
          </a:p>
          <a:p>
            <a:pPr marL="0" lvl="0" indent="0">
              <a:buNone/>
            </a:pPr>
            <a:r>
              <a:rPr lang="en-US" sz="9600" dirty="0"/>
              <a:t>City Council will make a determination on adoption of all Housing Element Update changes and implementation programs, including adoption of the AAO District.  </a:t>
            </a:r>
          </a:p>
          <a:p>
            <a:pPr marL="0" lvl="0" indent="0">
              <a:buNone/>
            </a:pPr>
            <a:r>
              <a:rPr lang="en-US" sz="9600" dirty="0"/>
              <a:t>Public Comments welcome.</a:t>
            </a:r>
            <a:br>
              <a:rPr lang="en-US" sz="9600" dirty="0"/>
            </a:br>
            <a:endParaRPr lang="en-US" sz="9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4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20302</TotalTime>
  <Words>438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</vt:lpstr>
      <vt:lpstr>Century Gothic</vt:lpstr>
      <vt:lpstr>Courier New</vt:lpstr>
      <vt:lpstr>Wingdings</vt:lpstr>
      <vt:lpstr>Office Theme</vt:lpstr>
      <vt:lpstr>Acrobat Document</vt:lpstr>
      <vt:lpstr>Alhambra Avenue Overlay District</vt:lpstr>
      <vt:lpstr>Overview</vt:lpstr>
      <vt:lpstr>Purpose of AAO District</vt:lpstr>
      <vt:lpstr>Background</vt:lpstr>
      <vt:lpstr>AAO District Map</vt:lpstr>
      <vt:lpstr> Description of AAO Provisions and Uses </vt:lpstr>
      <vt:lpstr>Affordability Terms</vt:lpstr>
      <vt:lpstr>“By Right” Streamlined Processing</vt:lpstr>
      <vt:lpstr>Next Steps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 Guidry</dc:creator>
  <cp:lastModifiedBy>Michael Cass</cp:lastModifiedBy>
  <cp:revision>104</cp:revision>
  <cp:lastPrinted>2023-10-30T23:47:35Z</cp:lastPrinted>
  <dcterms:created xsi:type="dcterms:W3CDTF">2020-05-06T19:28:45Z</dcterms:created>
  <dcterms:modified xsi:type="dcterms:W3CDTF">2023-11-06T17:37:22Z</dcterms:modified>
</cp:coreProperties>
</file>